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8" r:id="rId2"/>
    <p:sldId id="259" r:id="rId3"/>
    <p:sldId id="275" r:id="rId4"/>
    <p:sldId id="269" r:id="rId5"/>
    <p:sldId id="270" r:id="rId6"/>
    <p:sldId id="272" r:id="rId7"/>
    <p:sldId id="273" r:id="rId8"/>
    <p:sldId id="271" r:id="rId9"/>
    <p:sldId id="274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68" r:id="rId19"/>
    <p:sldId id="276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024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152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346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971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27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65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474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4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061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381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547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543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E02EDF-D149-4B42-8B19-534684F495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Hoofdstuk 5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EEA8642-FB42-48A2-852C-F86FCB3FEC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De mutatiebalansen</a:t>
            </a:r>
          </a:p>
        </p:txBody>
      </p:sp>
    </p:spTree>
    <p:extLst>
      <p:ext uri="{BB962C8B-B14F-4D97-AF65-F5344CB8AC3E}">
        <p14:creationId xmlns:p14="http://schemas.microsoft.com/office/powerpoint/2010/main" val="4243066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504825" y="1095198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Vlottende Activa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3935894" y="474325"/>
            <a:ext cx="4320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8</a:t>
            </a:r>
            <a:r>
              <a:rPr lang="nl-NL" dirty="0"/>
              <a:t>: Mutatiebalans 1 03-12-2020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Voorraden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577589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€ 60.000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55819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€ 60.000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89AC89F6-1ADC-439E-AC0C-7E8DC3976465}"/>
              </a:ext>
            </a:extLst>
          </p:cNvPr>
          <p:cNvSpPr txBox="1"/>
          <p:nvPr/>
        </p:nvSpPr>
        <p:spPr>
          <a:xfrm>
            <a:off x="6026274" y="1095198"/>
            <a:ext cx="287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Kort Vreemd Vermogen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1946FBA-9D2C-44BC-8C65-A7FC864298F3}"/>
              </a:ext>
            </a:extLst>
          </p:cNvPr>
          <p:cNvSpPr txBox="1"/>
          <p:nvPr/>
        </p:nvSpPr>
        <p:spPr>
          <a:xfrm>
            <a:off x="6048375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196D561-3ABD-44A0-A0E2-D0AA59FBBF31}"/>
              </a:ext>
            </a:extLst>
          </p:cNvPr>
          <p:cNvSpPr txBox="1"/>
          <p:nvPr/>
        </p:nvSpPr>
        <p:spPr>
          <a:xfrm>
            <a:off x="6026273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Crediteuren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2F2A993-DE1F-42DE-8A30-E336CFEF3ED6}"/>
              </a:ext>
            </a:extLst>
          </p:cNvPr>
          <p:cNvSpPr txBox="1"/>
          <p:nvPr/>
        </p:nvSpPr>
        <p:spPr>
          <a:xfrm>
            <a:off x="10424469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€ 60.000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A6F9AC7-9BF7-485B-AAD1-3C03DA5AB20F}"/>
              </a:ext>
            </a:extLst>
          </p:cNvPr>
          <p:cNvSpPr txBox="1"/>
          <p:nvPr/>
        </p:nvSpPr>
        <p:spPr>
          <a:xfrm>
            <a:off x="1049401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€ 60.000</a:t>
            </a:r>
          </a:p>
        </p:txBody>
      </p:sp>
    </p:spTree>
    <p:extLst>
      <p:ext uri="{BB962C8B-B14F-4D97-AF65-F5344CB8AC3E}">
        <p14:creationId xmlns:p14="http://schemas.microsoft.com/office/powerpoint/2010/main" val="3916266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504825" y="1095198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3914275" y="493507"/>
            <a:ext cx="423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8</a:t>
            </a:r>
            <a:r>
              <a:rPr lang="nl-NL" dirty="0"/>
              <a:t>: Mutatiebalans 2 04-12-2020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577589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€ 60.000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55819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€ 60.000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89AC89F6-1ADC-439E-AC0C-7E8DC3976465}"/>
              </a:ext>
            </a:extLst>
          </p:cNvPr>
          <p:cNvSpPr txBox="1"/>
          <p:nvPr/>
        </p:nvSpPr>
        <p:spPr>
          <a:xfrm>
            <a:off x="6026274" y="1095198"/>
            <a:ext cx="287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Kort Vreemd Vermogen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1946FBA-9D2C-44BC-8C65-A7FC864298F3}"/>
              </a:ext>
            </a:extLst>
          </p:cNvPr>
          <p:cNvSpPr txBox="1"/>
          <p:nvPr/>
        </p:nvSpPr>
        <p:spPr>
          <a:xfrm>
            <a:off x="6048375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196D561-3ABD-44A0-A0E2-D0AA59FBBF31}"/>
              </a:ext>
            </a:extLst>
          </p:cNvPr>
          <p:cNvSpPr txBox="1"/>
          <p:nvPr/>
        </p:nvSpPr>
        <p:spPr>
          <a:xfrm>
            <a:off x="6026273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Crediteuren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2F2A993-DE1F-42DE-8A30-E336CFEF3ED6}"/>
              </a:ext>
            </a:extLst>
          </p:cNvPr>
          <p:cNvSpPr txBox="1"/>
          <p:nvPr/>
        </p:nvSpPr>
        <p:spPr>
          <a:xfrm>
            <a:off x="10424469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€ 60.000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A6F9AC7-9BF7-485B-AAD1-3C03DA5AB20F}"/>
              </a:ext>
            </a:extLst>
          </p:cNvPr>
          <p:cNvSpPr txBox="1"/>
          <p:nvPr/>
        </p:nvSpPr>
        <p:spPr>
          <a:xfrm>
            <a:off x="1049401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€ 60.000</a:t>
            </a:r>
          </a:p>
        </p:txBody>
      </p:sp>
    </p:spTree>
    <p:extLst>
      <p:ext uri="{BB962C8B-B14F-4D97-AF65-F5344CB8AC3E}">
        <p14:creationId xmlns:p14="http://schemas.microsoft.com/office/powerpoint/2010/main" val="2865646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475776" y="1093937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Vlottende Activa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3866055" y="494267"/>
            <a:ext cx="4219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8</a:t>
            </a:r>
            <a:r>
              <a:rPr lang="nl-NL" dirty="0"/>
              <a:t>: Mutatiebalans 3 09-12-2020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24" y="172995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Debiteuren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370269" y="172520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€ 100.000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55819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€ 40.000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89AC89F6-1ADC-439E-AC0C-7E8DC3976465}"/>
              </a:ext>
            </a:extLst>
          </p:cNvPr>
          <p:cNvSpPr txBox="1"/>
          <p:nvPr/>
        </p:nvSpPr>
        <p:spPr>
          <a:xfrm>
            <a:off x="6026274" y="1095198"/>
            <a:ext cx="287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Eigen Vermogen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1946FBA-9D2C-44BC-8C65-A7FC864298F3}"/>
              </a:ext>
            </a:extLst>
          </p:cNvPr>
          <p:cNvSpPr txBox="1"/>
          <p:nvPr/>
        </p:nvSpPr>
        <p:spPr>
          <a:xfrm>
            <a:off x="6048375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196D561-3ABD-44A0-A0E2-D0AA59FBBF31}"/>
              </a:ext>
            </a:extLst>
          </p:cNvPr>
          <p:cNvSpPr txBox="1"/>
          <p:nvPr/>
        </p:nvSpPr>
        <p:spPr>
          <a:xfrm>
            <a:off x="6026273" y="1372768"/>
            <a:ext cx="1994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Eigen Vermogen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2F2A993-DE1F-42DE-8A30-E336CFEF3ED6}"/>
              </a:ext>
            </a:extLst>
          </p:cNvPr>
          <p:cNvSpPr txBox="1"/>
          <p:nvPr/>
        </p:nvSpPr>
        <p:spPr>
          <a:xfrm>
            <a:off x="10424469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€ 40.000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A6F9AC7-9BF7-485B-AAD1-3C03DA5AB20F}"/>
              </a:ext>
            </a:extLst>
          </p:cNvPr>
          <p:cNvSpPr txBox="1"/>
          <p:nvPr/>
        </p:nvSpPr>
        <p:spPr>
          <a:xfrm>
            <a:off x="1049401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€ 40.000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F55684C-245C-4048-846F-C450BF6E57AF}"/>
              </a:ext>
            </a:extLst>
          </p:cNvPr>
          <p:cNvSpPr txBox="1"/>
          <p:nvPr/>
        </p:nvSpPr>
        <p:spPr>
          <a:xfrm>
            <a:off x="482175" y="143824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Voorraden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42DF18EA-0A0B-4764-8087-791268B40D7C}"/>
              </a:ext>
            </a:extLst>
          </p:cNvPr>
          <p:cNvSpPr txBox="1"/>
          <p:nvPr/>
        </p:nvSpPr>
        <p:spPr>
          <a:xfrm>
            <a:off x="4573492" y="137667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€ 60.000</a:t>
            </a:r>
          </a:p>
        </p:txBody>
      </p:sp>
    </p:spTree>
    <p:extLst>
      <p:ext uri="{BB962C8B-B14F-4D97-AF65-F5344CB8AC3E}">
        <p14:creationId xmlns:p14="http://schemas.microsoft.com/office/powerpoint/2010/main" val="31751127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475776" y="1093937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Vlottende Activa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4026568" y="493507"/>
            <a:ext cx="4203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8</a:t>
            </a:r>
            <a:r>
              <a:rPr lang="nl-NL" dirty="0"/>
              <a:t>: Mutatiebalans 4 10-12-2020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8662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Debiteuren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484353" y="2750249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€ 100.000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762381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€ 0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1946FBA-9D2C-44BC-8C65-A7FC864298F3}"/>
              </a:ext>
            </a:extLst>
          </p:cNvPr>
          <p:cNvSpPr txBox="1"/>
          <p:nvPr/>
        </p:nvSpPr>
        <p:spPr>
          <a:xfrm>
            <a:off x="6048375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A6F9AC7-9BF7-485B-AAD1-3C03DA5AB20F}"/>
              </a:ext>
            </a:extLst>
          </p:cNvPr>
          <p:cNvSpPr txBox="1"/>
          <p:nvPr/>
        </p:nvSpPr>
        <p:spPr>
          <a:xfrm>
            <a:off x="10717117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€ 0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F55684C-245C-4048-846F-C450BF6E57AF}"/>
              </a:ext>
            </a:extLst>
          </p:cNvPr>
          <p:cNvSpPr txBox="1"/>
          <p:nvPr/>
        </p:nvSpPr>
        <p:spPr>
          <a:xfrm>
            <a:off x="504824" y="2750249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42DF18EA-0A0B-4764-8087-791268B40D7C}"/>
              </a:ext>
            </a:extLst>
          </p:cNvPr>
          <p:cNvSpPr txBox="1"/>
          <p:nvPr/>
        </p:nvSpPr>
        <p:spPr>
          <a:xfrm>
            <a:off x="4577007" y="1413673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€ 100.000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73955F8-3C97-410A-B050-CCD424013A2E}"/>
              </a:ext>
            </a:extLst>
          </p:cNvPr>
          <p:cNvSpPr txBox="1"/>
          <p:nvPr/>
        </p:nvSpPr>
        <p:spPr>
          <a:xfrm>
            <a:off x="504824" y="2417261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</a:t>
            </a:r>
          </a:p>
        </p:txBody>
      </p:sp>
    </p:spTree>
    <p:extLst>
      <p:ext uri="{BB962C8B-B14F-4D97-AF65-F5344CB8AC3E}">
        <p14:creationId xmlns:p14="http://schemas.microsoft.com/office/powerpoint/2010/main" val="2015146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504825" y="1095198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3753853" y="481311"/>
            <a:ext cx="4266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8</a:t>
            </a:r>
            <a:r>
              <a:rPr lang="nl-NL" dirty="0"/>
              <a:t>: Mutatiebalans 5 12-12-2020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577589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€ 100.000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55819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€ 100.000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89AC89F6-1ADC-439E-AC0C-7E8DC3976465}"/>
              </a:ext>
            </a:extLst>
          </p:cNvPr>
          <p:cNvSpPr txBox="1"/>
          <p:nvPr/>
        </p:nvSpPr>
        <p:spPr>
          <a:xfrm>
            <a:off x="6026274" y="1095198"/>
            <a:ext cx="287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Eigen Vermogen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1946FBA-9D2C-44BC-8C65-A7FC864298F3}"/>
              </a:ext>
            </a:extLst>
          </p:cNvPr>
          <p:cNvSpPr txBox="1"/>
          <p:nvPr/>
        </p:nvSpPr>
        <p:spPr>
          <a:xfrm>
            <a:off x="6048375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196D561-3ABD-44A0-A0E2-D0AA59FBBF31}"/>
              </a:ext>
            </a:extLst>
          </p:cNvPr>
          <p:cNvSpPr txBox="1"/>
          <p:nvPr/>
        </p:nvSpPr>
        <p:spPr>
          <a:xfrm>
            <a:off x="6026273" y="1372768"/>
            <a:ext cx="1994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Eigen Vermogen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2F2A993-DE1F-42DE-8A30-E336CFEF3ED6}"/>
              </a:ext>
            </a:extLst>
          </p:cNvPr>
          <p:cNvSpPr txBox="1"/>
          <p:nvPr/>
        </p:nvSpPr>
        <p:spPr>
          <a:xfrm>
            <a:off x="10424469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€ 100.000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A6F9AC7-9BF7-485B-AAD1-3C03DA5AB20F}"/>
              </a:ext>
            </a:extLst>
          </p:cNvPr>
          <p:cNvSpPr txBox="1"/>
          <p:nvPr/>
        </p:nvSpPr>
        <p:spPr>
          <a:xfrm>
            <a:off x="1049401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€ 100.000</a:t>
            </a:r>
          </a:p>
        </p:txBody>
      </p:sp>
    </p:spTree>
    <p:extLst>
      <p:ext uri="{BB962C8B-B14F-4D97-AF65-F5344CB8AC3E}">
        <p14:creationId xmlns:p14="http://schemas.microsoft.com/office/powerpoint/2010/main" val="14238795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504825" y="1095198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Vlottende Activa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AC05F71-28D6-4710-843A-874CE3E895B6}"/>
              </a:ext>
            </a:extLst>
          </p:cNvPr>
          <p:cNvSpPr txBox="1"/>
          <p:nvPr/>
        </p:nvSpPr>
        <p:spPr>
          <a:xfrm>
            <a:off x="504824" y="2320031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 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4090737" y="493507"/>
            <a:ext cx="4219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4</a:t>
            </a:r>
            <a:r>
              <a:rPr lang="nl-NL" dirty="0"/>
              <a:t>: Mutatiebalans 6 14-12-2020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Voorraden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FB90EC0-C8F3-4BC3-A31E-96F1D61407BE}"/>
              </a:ext>
            </a:extLst>
          </p:cNvPr>
          <p:cNvSpPr txBox="1"/>
          <p:nvPr/>
        </p:nvSpPr>
        <p:spPr>
          <a:xfrm>
            <a:off x="504825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Kas 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551392" y="144695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€ 20.000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0D1CEEB-112B-4ABE-BE29-2662E460F47F}"/>
              </a:ext>
            </a:extLst>
          </p:cNvPr>
          <p:cNvSpPr txBox="1"/>
          <p:nvPr/>
        </p:nvSpPr>
        <p:spPr>
          <a:xfrm>
            <a:off x="4586912" y="259237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€ 20.000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650140" y="4998694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€ 0</a:t>
            </a:r>
          </a:p>
        </p:txBody>
      </p:sp>
    </p:spTree>
    <p:extLst>
      <p:ext uri="{BB962C8B-B14F-4D97-AF65-F5344CB8AC3E}">
        <p14:creationId xmlns:p14="http://schemas.microsoft.com/office/powerpoint/2010/main" val="2742173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504825" y="1095198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Vlottende Activa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AC05F71-28D6-4710-843A-874CE3E895B6}"/>
              </a:ext>
            </a:extLst>
          </p:cNvPr>
          <p:cNvSpPr txBox="1"/>
          <p:nvPr/>
        </p:nvSpPr>
        <p:spPr>
          <a:xfrm>
            <a:off x="504824" y="2320031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 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4122821" y="493507"/>
            <a:ext cx="417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4</a:t>
            </a:r>
            <a:r>
              <a:rPr lang="nl-NL" dirty="0"/>
              <a:t>: Mutatiebalans 7 16-12-2020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Voorraden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FB90EC0-C8F3-4BC3-A31E-96F1D61407BE}"/>
              </a:ext>
            </a:extLst>
          </p:cNvPr>
          <p:cNvSpPr txBox="1"/>
          <p:nvPr/>
        </p:nvSpPr>
        <p:spPr>
          <a:xfrm>
            <a:off x="504825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 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538841" y="144852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€ 20.000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0D1CEEB-112B-4ABE-BE29-2662E460F47F}"/>
              </a:ext>
            </a:extLst>
          </p:cNvPr>
          <p:cNvSpPr txBox="1"/>
          <p:nvPr/>
        </p:nvSpPr>
        <p:spPr>
          <a:xfrm>
            <a:off x="4422774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€ 50.000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TOTAAL</a:t>
            </a:r>
            <a:r>
              <a:rPr lang="nl-NL" dirty="0"/>
              <a:t>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363741" y="504014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€ 30.000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FF33B29-07B3-4F4E-BB3F-6C02B9E2F3FC}"/>
              </a:ext>
            </a:extLst>
          </p:cNvPr>
          <p:cNvSpPr txBox="1"/>
          <p:nvPr/>
        </p:nvSpPr>
        <p:spPr>
          <a:xfrm>
            <a:off x="6035392" y="1091880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Eigen Vermogen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6599A417-580D-4912-8495-31D22FF7007C}"/>
              </a:ext>
            </a:extLst>
          </p:cNvPr>
          <p:cNvSpPr txBox="1"/>
          <p:nvPr/>
        </p:nvSpPr>
        <p:spPr>
          <a:xfrm>
            <a:off x="6035392" y="1448528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Eigen Vermogen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4A5FCB83-44E2-422E-8AB9-6A9B503E92EA}"/>
              </a:ext>
            </a:extLst>
          </p:cNvPr>
          <p:cNvSpPr txBox="1"/>
          <p:nvPr/>
        </p:nvSpPr>
        <p:spPr>
          <a:xfrm>
            <a:off x="10320170" y="144852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€ 30.000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B3628C9-C6E3-4EDD-A26B-106E19CA68E5}"/>
              </a:ext>
            </a:extLst>
          </p:cNvPr>
          <p:cNvSpPr txBox="1"/>
          <p:nvPr/>
        </p:nvSpPr>
        <p:spPr>
          <a:xfrm>
            <a:off x="6048375" y="5040140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TOTAAL</a:t>
            </a:r>
            <a:r>
              <a:rPr lang="nl-NL" dirty="0"/>
              <a:t> 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A3BE4D72-966E-4A11-9956-044D83B08310}"/>
              </a:ext>
            </a:extLst>
          </p:cNvPr>
          <p:cNvSpPr txBox="1"/>
          <p:nvPr/>
        </p:nvSpPr>
        <p:spPr>
          <a:xfrm>
            <a:off x="10265553" y="504014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€ 30.000</a:t>
            </a:r>
          </a:p>
        </p:txBody>
      </p:sp>
    </p:spTree>
    <p:extLst>
      <p:ext uri="{BB962C8B-B14F-4D97-AF65-F5344CB8AC3E}">
        <p14:creationId xmlns:p14="http://schemas.microsoft.com/office/powerpoint/2010/main" val="27150146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16E175-7210-4AF3-A1E9-EC3F2E5C1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Uitrekenen met welke bedragen de posten veranderen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C3A1AF-0C54-4D0C-8818-33F1014AF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934498"/>
          </a:xfrm>
        </p:spPr>
        <p:txBody>
          <a:bodyPr>
            <a:normAutofit lnSpcReduction="10000"/>
          </a:bodyPr>
          <a:lstStyle/>
          <a:p>
            <a:r>
              <a:rPr lang="nl-NL" b="1" dirty="0"/>
              <a:t>Stap 1: KIJK ALTIJD EERST WAT DE BEDRAGEN ZIJN VAN DE POSTEN OP DE BEGINBALANS! (Staat in de oefening onder vraag 8 Deel II) </a:t>
            </a:r>
            <a:br>
              <a:rPr lang="nl-NL" b="1" dirty="0"/>
            </a:br>
            <a:br>
              <a:rPr lang="nl-NL" b="1" dirty="0"/>
            </a:br>
            <a:r>
              <a:rPr lang="nl-NL" b="1" dirty="0"/>
              <a:t>Debetzijde:</a:t>
            </a:r>
            <a:br>
              <a:rPr lang="nl-NL" b="1" dirty="0"/>
            </a:br>
            <a:r>
              <a:rPr lang="nl-NL" i="1" dirty="0"/>
              <a:t>Voorraden:</a:t>
            </a:r>
            <a:r>
              <a:rPr lang="nl-NL" b="1" dirty="0"/>
              <a:t> €0 (Beginbalans) </a:t>
            </a:r>
            <a:r>
              <a:rPr lang="nl-NL" dirty="0"/>
              <a:t>+ €60.000 - €60.000 + €20.000 - €20.000 = </a:t>
            </a:r>
            <a:r>
              <a:rPr lang="nl-NL" b="1" dirty="0"/>
              <a:t>€0 (Eindbalans)</a:t>
            </a:r>
            <a:br>
              <a:rPr lang="nl-NL" b="1" dirty="0"/>
            </a:br>
            <a:r>
              <a:rPr lang="nl-NL" i="1" dirty="0"/>
              <a:t>Debiteuren:</a:t>
            </a:r>
            <a:r>
              <a:rPr lang="nl-NL" b="1" dirty="0"/>
              <a:t> €250.000 (Beginbalans) </a:t>
            </a:r>
            <a:r>
              <a:rPr lang="nl-NL" dirty="0"/>
              <a:t>+ €100.00 - €100.000 =</a:t>
            </a:r>
            <a:r>
              <a:rPr lang="nl-NL" b="1" dirty="0"/>
              <a:t> €250.000 (Eindbalans). </a:t>
            </a:r>
            <a:br>
              <a:rPr lang="nl-NL" b="1" dirty="0"/>
            </a:br>
            <a:r>
              <a:rPr lang="nl-NL" i="1" dirty="0"/>
              <a:t>Bank: </a:t>
            </a:r>
            <a:r>
              <a:rPr lang="nl-NL" b="1" dirty="0"/>
              <a:t>€200.000 (Beginbalans) </a:t>
            </a:r>
            <a:r>
              <a:rPr lang="nl-NL" dirty="0"/>
              <a:t>- €60.000 + €100.000 -  €100.000 + €50.000 = </a:t>
            </a:r>
            <a:r>
              <a:rPr lang="nl-NL" b="1" dirty="0"/>
              <a:t>€190.000 (Eindbalans) </a:t>
            </a:r>
            <a:br>
              <a:rPr lang="nl-NL" b="1" dirty="0"/>
            </a:br>
            <a:r>
              <a:rPr lang="nl-NL" i="1" dirty="0"/>
              <a:t>Kas:</a:t>
            </a:r>
            <a:r>
              <a:rPr lang="nl-NL" b="1" dirty="0"/>
              <a:t> €50.000 (Beginbalans) </a:t>
            </a:r>
            <a:r>
              <a:rPr lang="nl-NL" dirty="0"/>
              <a:t>- €20.000 = </a:t>
            </a:r>
            <a:r>
              <a:rPr lang="nl-NL" b="1" dirty="0"/>
              <a:t>€30.000 (Eindbalans)</a:t>
            </a:r>
            <a:br>
              <a:rPr lang="nl-NL" b="1" dirty="0"/>
            </a:br>
            <a:br>
              <a:rPr lang="nl-NL" b="1" dirty="0"/>
            </a:br>
            <a:r>
              <a:rPr lang="nl-NL" b="1" dirty="0"/>
              <a:t>Creditzijde:</a:t>
            </a:r>
            <a:br>
              <a:rPr lang="nl-NL" b="1" dirty="0"/>
            </a:br>
            <a:r>
              <a:rPr lang="nl-NL" i="1" dirty="0"/>
              <a:t>Eigen vermogen: </a:t>
            </a:r>
            <a:r>
              <a:rPr lang="nl-NL" b="1" dirty="0"/>
              <a:t>€1.250.000 (Beginbalans</a:t>
            </a:r>
            <a:r>
              <a:rPr lang="nl-NL" dirty="0"/>
              <a:t>) + €40.000 - €100.000 + €30.000 = </a:t>
            </a:r>
            <a:r>
              <a:rPr lang="nl-NL" b="1" dirty="0"/>
              <a:t>€1.220.000 (Eindbalans)</a:t>
            </a:r>
            <a:br>
              <a:rPr lang="nl-NL" b="1" dirty="0"/>
            </a:br>
            <a:r>
              <a:rPr lang="nl-NL" i="1" dirty="0"/>
              <a:t>Crediteuren: </a:t>
            </a:r>
            <a:r>
              <a:rPr lang="nl-NL" b="1" dirty="0"/>
              <a:t>€250.000 (Beginbalans) </a:t>
            </a:r>
            <a:r>
              <a:rPr lang="nl-NL" dirty="0"/>
              <a:t>+ €60.000 - €60.000 = </a:t>
            </a:r>
            <a:r>
              <a:rPr lang="nl-NL" b="1" dirty="0"/>
              <a:t>€250.000 (Eindbalans)</a:t>
            </a:r>
          </a:p>
        </p:txBody>
      </p:sp>
    </p:spTree>
    <p:extLst>
      <p:ext uri="{BB962C8B-B14F-4D97-AF65-F5344CB8AC3E}">
        <p14:creationId xmlns:p14="http://schemas.microsoft.com/office/powerpoint/2010/main" val="4249082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504825" y="1095198"/>
            <a:ext cx="1655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Vaste activa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AC05F71-28D6-4710-843A-874CE3E895B6}"/>
              </a:ext>
            </a:extLst>
          </p:cNvPr>
          <p:cNvSpPr txBox="1"/>
          <p:nvPr/>
        </p:nvSpPr>
        <p:spPr>
          <a:xfrm>
            <a:off x="504824" y="2320031"/>
            <a:ext cx="2260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Vlottende Activa 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1098E7F8-A0FB-4568-B7F6-75FEDFFD54FB}"/>
              </a:ext>
            </a:extLst>
          </p:cNvPr>
          <p:cNvSpPr txBox="1"/>
          <p:nvPr/>
        </p:nvSpPr>
        <p:spPr>
          <a:xfrm>
            <a:off x="5997018" y="2325037"/>
            <a:ext cx="2973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Kort Vreemd Vermogen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01B3DBC-301E-4059-97C2-D8FE383C86E9}"/>
              </a:ext>
            </a:extLst>
          </p:cNvPr>
          <p:cNvSpPr txBox="1"/>
          <p:nvPr/>
        </p:nvSpPr>
        <p:spPr>
          <a:xfrm>
            <a:off x="5990663" y="1095198"/>
            <a:ext cx="2121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Eigen Vermogen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9C60C28B-03A9-47B1-BD8B-6E3D4A7427EC}"/>
              </a:ext>
            </a:extLst>
          </p:cNvPr>
          <p:cNvSpPr txBox="1"/>
          <p:nvPr/>
        </p:nvSpPr>
        <p:spPr>
          <a:xfrm>
            <a:off x="504825" y="3684233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 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4122586" y="509881"/>
            <a:ext cx="3736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8</a:t>
            </a:r>
            <a:r>
              <a:rPr lang="nl-NL" dirty="0"/>
              <a:t>: Eindbalans 31-12-2020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Gebouwen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111B492A-8F0F-48F9-84FA-D5BC4653AC9E}"/>
              </a:ext>
            </a:extLst>
          </p:cNvPr>
          <p:cNvSpPr txBox="1"/>
          <p:nvPr/>
        </p:nvSpPr>
        <p:spPr>
          <a:xfrm>
            <a:off x="504825" y="3985736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Kas 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FB90EC0-C8F3-4BC3-A31E-96F1D61407BE}"/>
              </a:ext>
            </a:extLst>
          </p:cNvPr>
          <p:cNvSpPr txBox="1"/>
          <p:nvPr/>
        </p:nvSpPr>
        <p:spPr>
          <a:xfrm>
            <a:off x="504824" y="257053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Debiteuren 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03785994-129D-4F56-962C-D755551330D4}"/>
              </a:ext>
            </a:extLst>
          </p:cNvPr>
          <p:cNvSpPr txBox="1"/>
          <p:nvPr/>
        </p:nvSpPr>
        <p:spPr>
          <a:xfrm>
            <a:off x="5990663" y="3995302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Banklening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5CB2E60-F3C8-4357-AF34-7D0FFFB3CCF6}"/>
              </a:ext>
            </a:extLst>
          </p:cNvPr>
          <p:cNvSpPr txBox="1"/>
          <p:nvPr/>
        </p:nvSpPr>
        <p:spPr>
          <a:xfrm>
            <a:off x="5990655" y="1372768"/>
            <a:ext cx="1999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Eigen Vermogen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E024A3B5-F185-48C0-9059-75341ABA19C4}"/>
              </a:ext>
            </a:extLst>
          </p:cNvPr>
          <p:cNvSpPr txBox="1"/>
          <p:nvPr/>
        </p:nvSpPr>
        <p:spPr>
          <a:xfrm>
            <a:off x="5990663" y="4239731"/>
            <a:ext cx="2380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Hypothecaire lening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FE6A087E-7C7E-4CDC-AEE9-1DC8B3C9E9A6}"/>
              </a:ext>
            </a:extLst>
          </p:cNvPr>
          <p:cNvSpPr txBox="1"/>
          <p:nvPr/>
        </p:nvSpPr>
        <p:spPr>
          <a:xfrm>
            <a:off x="504825" y="426273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 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00D72EDC-D2BD-4329-B5DE-73E7D3D729E6}"/>
              </a:ext>
            </a:extLst>
          </p:cNvPr>
          <p:cNvSpPr txBox="1"/>
          <p:nvPr/>
        </p:nvSpPr>
        <p:spPr>
          <a:xfrm>
            <a:off x="504824" y="1630759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Machines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393250" y="1382954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€ 2.000.000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868B5357-AB10-4ACF-BD4A-FE61FDB51655}"/>
              </a:ext>
            </a:extLst>
          </p:cNvPr>
          <p:cNvSpPr txBox="1"/>
          <p:nvPr/>
        </p:nvSpPr>
        <p:spPr>
          <a:xfrm>
            <a:off x="4573492" y="1609857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€ 500.000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0D1CEEB-112B-4ABE-BE29-2662E460F47F}"/>
              </a:ext>
            </a:extLst>
          </p:cNvPr>
          <p:cNvSpPr txBox="1"/>
          <p:nvPr/>
        </p:nvSpPr>
        <p:spPr>
          <a:xfrm>
            <a:off x="4534222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€ 250.000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C76A916D-301D-4C20-AC08-3F50BEC80D0C}"/>
              </a:ext>
            </a:extLst>
          </p:cNvPr>
          <p:cNvSpPr txBox="1"/>
          <p:nvPr/>
        </p:nvSpPr>
        <p:spPr>
          <a:xfrm>
            <a:off x="4702367" y="401355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€ 30.000</a:t>
            </a: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58555F00-F2EC-4E6B-8F3A-EEE9C4280C23}"/>
              </a:ext>
            </a:extLst>
          </p:cNvPr>
          <p:cNvSpPr txBox="1"/>
          <p:nvPr/>
        </p:nvSpPr>
        <p:spPr>
          <a:xfrm>
            <a:off x="4573490" y="428188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€ 190.000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TOTAAL</a:t>
            </a:r>
            <a:r>
              <a:rPr lang="nl-NL" dirty="0"/>
              <a:t>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342525" y="504779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€ 2.970.000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FDD3B644-3659-4A2A-9568-C1546D7F8B54}"/>
              </a:ext>
            </a:extLst>
          </p:cNvPr>
          <p:cNvSpPr txBox="1"/>
          <p:nvPr/>
        </p:nvSpPr>
        <p:spPr>
          <a:xfrm>
            <a:off x="5990663" y="5030260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TOTAAL 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8935F87E-E6B0-40FB-AEE2-E072F930E52F}"/>
              </a:ext>
            </a:extLst>
          </p:cNvPr>
          <p:cNvSpPr txBox="1"/>
          <p:nvPr/>
        </p:nvSpPr>
        <p:spPr>
          <a:xfrm>
            <a:off x="10557114" y="504885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€ 2.970.000</a:t>
            </a:r>
          </a:p>
        </p:txBody>
      </p:sp>
      <p:sp>
        <p:nvSpPr>
          <p:cNvPr id="43" name="Tekstvak 42">
            <a:extLst>
              <a:ext uri="{FF2B5EF4-FFF2-40B4-BE49-F238E27FC236}">
                <a16:creationId xmlns:a16="http://schemas.microsoft.com/office/drawing/2014/main" id="{3212D144-8272-43A7-AF59-9FA2DD0F5EA3}"/>
              </a:ext>
            </a:extLst>
          </p:cNvPr>
          <p:cNvSpPr txBox="1"/>
          <p:nvPr/>
        </p:nvSpPr>
        <p:spPr>
          <a:xfrm>
            <a:off x="10569462" y="1382954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€ 1.220.000</a:t>
            </a:r>
          </a:p>
        </p:txBody>
      </p:sp>
      <p:sp>
        <p:nvSpPr>
          <p:cNvPr id="44" name="Tekstvak 43">
            <a:extLst>
              <a:ext uri="{FF2B5EF4-FFF2-40B4-BE49-F238E27FC236}">
                <a16:creationId xmlns:a16="http://schemas.microsoft.com/office/drawing/2014/main" id="{061F0713-192B-4FDE-BC7A-B9D6C4D93AF4}"/>
              </a:ext>
            </a:extLst>
          </p:cNvPr>
          <p:cNvSpPr txBox="1"/>
          <p:nvPr/>
        </p:nvSpPr>
        <p:spPr>
          <a:xfrm>
            <a:off x="10739505" y="405356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€ 500.000</a:t>
            </a:r>
          </a:p>
        </p:txBody>
      </p:sp>
      <p:sp>
        <p:nvSpPr>
          <p:cNvPr id="45" name="Tekstvak 44">
            <a:extLst>
              <a:ext uri="{FF2B5EF4-FFF2-40B4-BE49-F238E27FC236}">
                <a16:creationId xmlns:a16="http://schemas.microsoft.com/office/drawing/2014/main" id="{D6DFDCF7-808B-404C-A100-5AD7609B653E}"/>
              </a:ext>
            </a:extLst>
          </p:cNvPr>
          <p:cNvSpPr txBox="1"/>
          <p:nvPr/>
        </p:nvSpPr>
        <p:spPr>
          <a:xfrm>
            <a:off x="10557114" y="428188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€ 1.000.000</a:t>
            </a:r>
          </a:p>
        </p:txBody>
      </p:sp>
      <p:sp>
        <p:nvSpPr>
          <p:cNvPr id="48" name="Tekstvak 47">
            <a:extLst>
              <a:ext uri="{FF2B5EF4-FFF2-40B4-BE49-F238E27FC236}">
                <a16:creationId xmlns:a16="http://schemas.microsoft.com/office/drawing/2014/main" id="{05A5AB01-7495-427A-B15C-C84033AA948B}"/>
              </a:ext>
            </a:extLst>
          </p:cNvPr>
          <p:cNvSpPr txBox="1"/>
          <p:nvPr/>
        </p:nvSpPr>
        <p:spPr>
          <a:xfrm>
            <a:off x="5990663" y="2597601"/>
            <a:ext cx="2380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Crediteuren</a:t>
            </a:r>
          </a:p>
        </p:txBody>
      </p:sp>
      <p:sp>
        <p:nvSpPr>
          <p:cNvPr id="49" name="Tekstvak 48">
            <a:extLst>
              <a:ext uri="{FF2B5EF4-FFF2-40B4-BE49-F238E27FC236}">
                <a16:creationId xmlns:a16="http://schemas.microsoft.com/office/drawing/2014/main" id="{6D1CE0A0-395E-4FF4-B599-CF7FD2649036}"/>
              </a:ext>
            </a:extLst>
          </p:cNvPr>
          <p:cNvSpPr txBox="1"/>
          <p:nvPr/>
        </p:nvSpPr>
        <p:spPr>
          <a:xfrm>
            <a:off x="10731847" y="2755196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€ 250.000</a:t>
            </a: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BC0E0BCB-BA0C-44EE-8350-3D8EAE084065}"/>
              </a:ext>
            </a:extLst>
          </p:cNvPr>
          <p:cNvSpPr txBox="1"/>
          <p:nvPr/>
        </p:nvSpPr>
        <p:spPr>
          <a:xfrm>
            <a:off x="5997018" y="3693542"/>
            <a:ext cx="2973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Lang Vreemd Vermogen</a:t>
            </a:r>
          </a:p>
        </p:txBody>
      </p:sp>
    </p:spTree>
    <p:extLst>
      <p:ext uri="{BB962C8B-B14F-4D97-AF65-F5344CB8AC3E}">
        <p14:creationId xmlns:p14="http://schemas.microsoft.com/office/powerpoint/2010/main" val="538483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26" grpId="0"/>
      <p:bldP spid="29" grpId="0"/>
      <p:bldP spid="30" grpId="0"/>
      <p:bldP spid="32" grpId="0"/>
      <p:bldP spid="34" grpId="0"/>
      <p:bldP spid="35" grpId="0"/>
      <p:bldP spid="36" grpId="0"/>
      <p:bldP spid="38" grpId="0"/>
      <p:bldP spid="40" grpId="0"/>
      <p:bldP spid="41" grpId="0"/>
      <p:bldP spid="43" grpId="0"/>
      <p:bldP spid="44" grpId="0"/>
      <p:bldP spid="45" grpId="0"/>
      <p:bldP spid="48" grpId="0"/>
      <p:bldP spid="49" grpId="0"/>
      <p:bldP spid="3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B0C0CE-3682-470E-BA16-C0116A2AE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Afsluiting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A1D2219-D8D0-4408-BB24-E2986EE0A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Alle verschillende mutatiebalansen zijn nu behandeld. </a:t>
            </a:r>
            <a:br>
              <a:rPr lang="nl-NL" dirty="0"/>
            </a:br>
            <a:br>
              <a:rPr lang="nl-NL" dirty="0"/>
            </a:br>
            <a:r>
              <a:rPr lang="nl-NL" i="1" dirty="0">
                <a:sym typeface="Wingdings" panose="05000000000000000000" pitchFamily="2" charset="2"/>
              </a:rPr>
              <a:t> </a:t>
            </a:r>
            <a:r>
              <a:rPr lang="nl-NL" i="1" dirty="0"/>
              <a:t>Welke onderdelen zijn nog onduidelijk?</a:t>
            </a:r>
          </a:p>
        </p:txBody>
      </p:sp>
    </p:spTree>
    <p:extLst>
      <p:ext uri="{BB962C8B-B14F-4D97-AF65-F5344CB8AC3E}">
        <p14:creationId xmlns:p14="http://schemas.microsoft.com/office/powerpoint/2010/main" val="1892682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296A23-A8D3-4B70-89A3-946D77959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Leerdoelen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B9E9A15-57B5-46FC-A08F-B0C9D9B86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Aan het einde van de les kun je:</a:t>
            </a:r>
            <a:br>
              <a:rPr lang="nl-NL" dirty="0"/>
            </a:br>
            <a:br>
              <a:rPr lang="nl-NL" dirty="0"/>
            </a:br>
            <a:r>
              <a:rPr lang="nl-NL" dirty="0"/>
              <a:t>- Uitleggen wat het verschil is tussen een directe en een indirecte inkoop en een directe en een indirecte verkoop. </a:t>
            </a:r>
            <a:br>
              <a:rPr lang="nl-NL" dirty="0"/>
            </a:br>
            <a:r>
              <a:rPr lang="nl-NL" dirty="0"/>
              <a:t>- Uitleggen hoe crediteuren &amp; debiteuren tot stand komen.</a:t>
            </a:r>
            <a:br>
              <a:rPr lang="nl-NL" dirty="0"/>
            </a:br>
            <a:r>
              <a:rPr lang="nl-NL" dirty="0"/>
              <a:t>- De mutatiebalans toepassen m.b.t. een indirecte inkoop (inkoop op rekening).</a:t>
            </a:r>
            <a:br>
              <a:rPr lang="nl-NL" dirty="0"/>
            </a:br>
            <a:r>
              <a:rPr lang="nl-NL" dirty="0"/>
              <a:t>- De mutatiebalans toepassen m.b.t. een indirecte verkoop (verkoop op rekening). </a:t>
            </a:r>
            <a:br>
              <a:rPr lang="nl-NL" dirty="0"/>
            </a:br>
            <a:r>
              <a:rPr lang="nl-NL" dirty="0"/>
              <a:t>- De mutatiebalans toepassen m.b.t. het betalen van kosten/privégelden/waardeverminderingen. </a:t>
            </a:r>
            <a:br>
              <a:rPr lang="nl-NL" dirty="0"/>
            </a:br>
            <a:r>
              <a:rPr lang="nl-NL" dirty="0"/>
              <a:t>- De eindbalans opstellen m.b.v. de beginbalans en de mutatiebalansen.</a:t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185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46B4A4-8035-4424-88E1-C0FC0C25B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gaan we aan het werk?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5DD08F7-8D4C-44F9-B6D8-3482316B56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1</a:t>
            </a:r>
            <a:r>
              <a:rPr lang="nl-NL" baseline="30000" dirty="0"/>
              <a:t>e</a:t>
            </a:r>
            <a:r>
              <a:rPr lang="nl-NL" dirty="0"/>
              <a:t>  5-10 min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D566AD4-FA17-4505-AFD6-AE8A28D64E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dirty="0"/>
              <a:t>Ga zelfstandig en in alle stilte aan de slag met Deel II (pagina 12</a:t>
            </a:r>
            <a:r>
              <a:rPr lang="nl-NL"/>
              <a:t>, vragen 5/6/7) van </a:t>
            </a:r>
            <a:r>
              <a:rPr lang="nl-NL" dirty="0"/>
              <a:t>de oefening ‘De Brandsmaboom’.  </a:t>
            </a:r>
          </a:p>
          <a:p>
            <a:r>
              <a:rPr lang="nl-NL" dirty="0"/>
              <a:t>Er mogen nog geen vragen worden gesteld. Wanneer je een vraag hebt, parkeer je die voor later in de les. </a:t>
            </a:r>
          </a:p>
          <a:p>
            <a:r>
              <a:rPr lang="nl-NL" dirty="0"/>
              <a:t>Wikiwijs 165939 </a:t>
            </a:r>
            <a:r>
              <a:rPr lang="nl-NL" dirty="0">
                <a:sym typeface="Wingdings" panose="05000000000000000000" pitchFamily="2" charset="2"/>
              </a:rPr>
              <a:t> Hoofdstuk 5  De Brandsmaboom.</a:t>
            </a:r>
          </a:p>
          <a:p>
            <a:r>
              <a:rPr lang="nl-NL" dirty="0">
                <a:sym typeface="Wingdings" panose="05000000000000000000" pitchFamily="2" charset="2"/>
              </a:rPr>
              <a:t>Ben je eerder klaar? Ga verder met Bouwsteen A.</a:t>
            </a:r>
            <a:endParaRPr lang="nl-NL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029660C-7B54-4D92-B5ED-5024E1D648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/>
              <a:t>2</a:t>
            </a:r>
            <a:r>
              <a:rPr lang="nl-NL" baseline="30000" dirty="0"/>
              <a:t>e</a:t>
            </a:r>
            <a:r>
              <a:rPr lang="nl-NL" dirty="0"/>
              <a:t> 10 min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804F6F1-5A5F-4AED-AD7A-3E8A83F9A25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dirty="0"/>
              <a:t>Ga in tweetallen de antwoorden met elkaar vergelijken en/of de overige vragen maken. </a:t>
            </a:r>
          </a:p>
          <a:p>
            <a:r>
              <a:rPr lang="nl-NL" dirty="0"/>
              <a:t>Heb je een vraag? Probeer die eerst met elkaar op te lossen.</a:t>
            </a:r>
          </a:p>
          <a:p>
            <a:r>
              <a:rPr lang="nl-NL" dirty="0"/>
              <a:t>Er mag zachtjes (op fluistertoon) overlegd worden. </a:t>
            </a:r>
          </a:p>
          <a:p>
            <a:r>
              <a:rPr lang="nl-NL" dirty="0"/>
              <a:t>Ben je eerder klaar? Ga verder met Bouwsteen A.</a:t>
            </a:r>
          </a:p>
        </p:txBody>
      </p:sp>
    </p:spTree>
    <p:extLst>
      <p:ext uri="{BB962C8B-B14F-4D97-AF65-F5344CB8AC3E}">
        <p14:creationId xmlns:p14="http://schemas.microsoft.com/office/powerpoint/2010/main" val="4081212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504825" y="1095198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Vlottende Activa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3935894" y="474325"/>
            <a:ext cx="4320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5</a:t>
            </a:r>
            <a:r>
              <a:rPr lang="nl-NL" dirty="0"/>
              <a:t>: Mutatiebalans 1 23-12-2020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Voorraden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577589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€ 80.000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55819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€ 80.000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89AC89F6-1ADC-439E-AC0C-7E8DC3976465}"/>
              </a:ext>
            </a:extLst>
          </p:cNvPr>
          <p:cNvSpPr txBox="1"/>
          <p:nvPr/>
        </p:nvSpPr>
        <p:spPr>
          <a:xfrm>
            <a:off x="6026274" y="1095198"/>
            <a:ext cx="287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Kort Vreemd Vermogen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1946FBA-9D2C-44BC-8C65-A7FC864298F3}"/>
              </a:ext>
            </a:extLst>
          </p:cNvPr>
          <p:cNvSpPr txBox="1"/>
          <p:nvPr/>
        </p:nvSpPr>
        <p:spPr>
          <a:xfrm>
            <a:off x="6048375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196D561-3ABD-44A0-A0E2-D0AA59FBBF31}"/>
              </a:ext>
            </a:extLst>
          </p:cNvPr>
          <p:cNvSpPr txBox="1"/>
          <p:nvPr/>
        </p:nvSpPr>
        <p:spPr>
          <a:xfrm>
            <a:off x="6026273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Crediteuren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2F2A993-DE1F-42DE-8A30-E336CFEF3ED6}"/>
              </a:ext>
            </a:extLst>
          </p:cNvPr>
          <p:cNvSpPr txBox="1"/>
          <p:nvPr/>
        </p:nvSpPr>
        <p:spPr>
          <a:xfrm>
            <a:off x="10424469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€ 80.000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A6F9AC7-9BF7-485B-AAD1-3C03DA5AB20F}"/>
              </a:ext>
            </a:extLst>
          </p:cNvPr>
          <p:cNvSpPr txBox="1"/>
          <p:nvPr/>
        </p:nvSpPr>
        <p:spPr>
          <a:xfrm>
            <a:off x="1049401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€ 80.000</a:t>
            </a:r>
          </a:p>
        </p:txBody>
      </p:sp>
    </p:spTree>
    <p:extLst>
      <p:ext uri="{BB962C8B-B14F-4D97-AF65-F5344CB8AC3E}">
        <p14:creationId xmlns:p14="http://schemas.microsoft.com/office/powerpoint/2010/main" val="1027405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504825" y="1095198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3914275" y="493507"/>
            <a:ext cx="423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5</a:t>
            </a:r>
            <a:r>
              <a:rPr lang="nl-NL" dirty="0"/>
              <a:t>: Mutatiebalans 2 24-12-2020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577589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€ 80.000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55819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€ 80.000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89AC89F6-1ADC-439E-AC0C-7E8DC3976465}"/>
              </a:ext>
            </a:extLst>
          </p:cNvPr>
          <p:cNvSpPr txBox="1"/>
          <p:nvPr/>
        </p:nvSpPr>
        <p:spPr>
          <a:xfrm>
            <a:off x="6026274" y="1095198"/>
            <a:ext cx="287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Kort Vreemd Vermogen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1946FBA-9D2C-44BC-8C65-A7FC864298F3}"/>
              </a:ext>
            </a:extLst>
          </p:cNvPr>
          <p:cNvSpPr txBox="1"/>
          <p:nvPr/>
        </p:nvSpPr>
        <p:spPr>
          <a:xfrm>
            <a:off x="6048375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196D561-3ABD-44A0-A0E2-D0AA59FBBF31}"/>
              </a:ext>
            </a:extLst>
          </p:cNvPr>
          <p:cNvSpPr txBox="1"/>
          <p:nvPr/>
        </p:nvSpPr>
        <p:spPr>
          <a:xfrm>
            <a:off x="6026273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Crediteuren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2F2A993-DE1F-42DE-8A30-E336CFEF3ED6}"/>
              </a:ext>
            </a:extLst>
          </p:cNvPr>
          <p:cNvSpPr txBox="1"/>
          <p:nvPr/>
        </p:nvSpPr>
        <p:spPr>
          <a:xfrm>
            <a:off x="10424469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€ 80.000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A6F9AC7-9BF7-485B-AAD1-3C03DA5AB20F}"/>
              </a:ext>
            </a:extLst>
          </p:cNvPr>
          <p:cNvSpPr txBox="1"/>
          <p:nvPr/>
        </p:nvSpPr>
        <p:spPr>
          <a:xfrm>
            <a:off x="1049401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€ 80.000</a:t>
            </a:r>
          </a:p>
        </p:txBody>
      </p:sp>
    </p:spTree>
    <p:extLst>
      <p:ext uri="{BB962C8B-B14F-4D97-AF65-F5344CB8AC3E}">
        <p14:creationId xmlns:p14="http://schemas.microsoft.com/office/powerpoint/2010/main" val="781858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475776" y="1093937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Vlottende Activa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3866055" y="494267"/>
            <a:ext cx="4219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6</a:t>
            </a:r>
            <a:r>
              <a:rPr lang="nl-NL" dirty="0"/>
              <a:t>: Mutatiebalans 1 26-12-2020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24" y="172995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Debiteuren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370269" y="172520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€ 120.000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55819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€ 40.000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89AC89F6-1ADC-439E-AC0C-7E8DC3976465}"/>
              </a:ext>
            </a:extLst>
          </p:cNvPr>
          <p:cNvSpPr txBox="1"/>
          <p:nvPr/>
        </p:nvSpPr>
        <p:spPr>
          <a:xfrm>
            <a:off x="6026274" y="1095198"/>
            <a:ext cx="287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Eigen Vermogen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1946FBA-9D2C-44BC-8C65-A7FC864298F3}"/>
              </a:ext>
            </a:extLst>
          </p:cNvPr>
          <p:cNvSpPr txBox="1"/>
          <p:nvPr/>
        </p:nvSpPr>
        <p:spPr>
          <a:xfrm>
            <a:off x="6048375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196D561-3ABD-44A0-A0E2-D0AA59FBBF31}"/>
              </a:ext>
            </a:extLst>
          </p:cNvPr>
          <p:cNvSpPr txBox="1"/>
          <p:nvPr/>
        </p:nvSpPr>
        <p:spPr>
          <a:xfrm>
            <a:off x="6026273" y="1372768"/>
            <a:ext cx="1994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Eigen Vermogen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2F2A993-DE1F-42DE-8A30-E336CFEF3ED6}"/>
              </a:ext>
            </a:extLst>
          </p:cNvPr>
          <p:cNvSpPr txBox="1"/>
          <p:nvPr/>
        </p:nvSpPr>
        <p:spPr>
          <a:xfrm>
            <a:off x="10424469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€ 40.000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A6F9AC7-9BF7-485B-AAD1-3C03DA5AB20F}"/>
              </a:ext>
            </a:extLst>
          </p:cNvPr>
          <p:cNvSpPr txBox="1"/>
          <p:nvPr/>
        </p:nvSpPr>
        <p:spPr>
          <a:xfrm>
            <a:off x="1049401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€ 40.000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F55684C-245C-4048-846F-C450BF6E57AF}"/>
              </a:ext>
            </a:extLst>
          </p:cNvPr>
          <p:cNvSpPr txBox="1"/>
          <p:nvPr/>
        </p:nvSpPr>
        <p:spPr>
          <a:xfrm>
            <a:off x="482175" y="143824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Voorraden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42DF18EA-0A0B-4764-8087-791268B40D7C}"/>
              </a:ext>
            </a:extLst>
          </p:cNvPr>
          <p:cNvSpPr txBox="1"/>
          <p:nvPr/>
        </p:nvSpPr>
        <p:spPr>
          <a:xfrm>
            <a:off x="4573492" y="137667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€ 80.000</a:t>
            </a:r>
          </a:p>
        </p:txBody>
      </p:sp>
    </p:spTree>
    <p:extLst>
      <p:ext uri="{BB962C8B-B14F-4D97-AF65-F5344CB8AC3E}">
        <p14:creationId xmlns:p14="http://schemas.microsoft.com/office/powerpoint/2010/main" val="3457947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475776" y="1093937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Vlottende Activa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4026568" y="493507"/>
            <a:ext cx="4203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6</a:t>
            </a:r>
            <a:r>
              <a:rPr lang="nl-NL" dirty="0"/>
              <a:t>: Mutatiebalans 2 27-12-2020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8662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Debiteuren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484353" y="2750249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€ 120.000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762381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€ 0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1946FBA-9D2C-44BC-8C65-A7FC864298F3}"/>
              </a:ext>
            </a:extLst>
          </p:cNvPr>
          <p:cNvSpPr txBox="1"/>
          <p:nvPr/>
        </p:nvSpPr>
        <p:spPr>
          <a:xfrm>
            <a:off x="6048375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A6F9AC7-9BF7-485B-AAD1-3C03DA5AB20F}"/>
              </a:ext>
            </a:extLst>
          </p:cNvPr>
          <p:cNvSpPr txBox="1"/>
          <p:nvPr/>
        </p:nvSpPr>
        <p:spPr>
          <a:xfrm>
            <a:off x="10717117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€ 0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F55684C-245C-4048-846F-C450BF6E57AF}"/>
              </a:ext>
            </a:extLst>
          </p:cNvPr>
          <p:cNvSpPr txBox="1"/>
          <p:nvPr/>
        </p:nvSpPr>
        <p:spPr>
          <a:xfrm>
            <a:off x="504824" y="2750249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42DF18EA-0A0B-4764-8087-791268B40D7C}"/>
              </a:ext>
            </a:extLst>
          </p:cNvPr>
          <p:cNvSpPr txBox="1"/>
          <p:nvPr/>
        </p:nvSpPr>
        <p:spPr>
          <a:xfrm>
            <a:off x="4577007" y="1413673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€ 120.000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73955F8-3C97-410A-B050-CCD424013A2E}"/>
              </a:ext>
            </a:extLst>
          </p:cNvPr>
          <p:cNvSpPr txBox="1"/>
          <p:nvPr/>
        </p:nvSpPr>
        <p:spPr>
          <a:xfrm>
            <a:off x="504824" y="2417261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</a:t>
            </a:r>
          </a:p>
        </p:txBody>
      </p:sp>
    </p:spTree>
    <p:extLst>
      <p:ext uri="{BB962C8B-B14F-4D97-AF65-F5344CB8AC3E}">
        <p14:creationId xmlns:p14="http://schemas.microsoft.com/office/powerpoint/2010/main" val="1949022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504825" y="1095198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3832112" y="469155"/>
            <a:ext cx="4432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7</a:t>
            </a:r>
            <a:r>
              <a:rPr lang="nl-NL" dirty="0"/>
              <a:t>: Mutatiebalans 1 29-12-2020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Kas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577589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€ 10.000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55819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€ 10.000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89AC89F6-1ADC-439E-AC0C-7E8DC3976465}"/>
              </a:ext>
            </a:extLst>
          </p:cNvPr>
          <p:cNvSpPr txBox="1"/>
          <p:nvPr/>
        </p:nvSpPr>
        <p:spPr>
          <a:xfrm>
            <a:off x="6026274" y="1095198"/>
            <a:ext cx="287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Eigen Vermogen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1946FBA-9D2C-44BC-8C65-A7FC864298F3}"/>
              </a:ext>
            </a:extLst>
          </p:cNvPr>
          <p:cNvSpPr txBox="1"/>
          <p:nvPr/>
        </p:nvSpPr>
        <p:spPr>
          <a:xfrm>
            <a:off x="6048375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196D561-3ABD-44A0-A0E2-D0AA59FBBF31}"/>
              </a:ext>
            </a:extLst>
          </p:cNvPr>
          <p:cNvSpPr txBox="1"/>
          <p:nvPr/>
        </p:nvSpPr>
        <p:spPr>
          <a:xfrm>
            <a:off x="6026273" y="1372768"/>
            <a:ext cx="1994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Eigen Vermogen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2F2A993-DE1F-42DE-8A30-E336CFEF3ED6}"/>
              </a:ext>
            </a:extLst>
          </p:cNvPr>
          <p:cNvSpPr txBox="1"/>
          <p:nvPr/>
        </p:nvSpPr>
        <p:spPr>
          <a:xfrm>
            <a:off x="10424469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€ 10.000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A6F9AC7-9BF7-485B-AAD1-3C03DA5AB20F}"/>
              </a:ext>
            </a:extLst>
          </p:cNvPr>
          <p:cNvSpPr txBox="1"/>
          <p:nvPr/>
        </p:nvSpPr>
        <p:spPr>
          <a:xfrm>
            <a:off x="1049401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€ 10.000</a:t>
            </a:r>
          </a:p>
        </p:txBody>
      </p:sp>
    </p:spTree>
    <p:extLst>
      <p:ext uri="{BB962C8B-B14F-4D97-AF65-F5344CB8AC3E}">
        <p14:creationId xmlns:p14="http://schemas.microsoft.com/office/powerpoint/2010/main" val="3847778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504825" y="1095198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3753853" y="481311"/>
            <a:ext cx="4266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7</a:t>
            </a:r>
            <a:r>
              <a:rPr lang="nl-NL" dirty="0"/>
              <a:t>: Mutatiebalans 2 30-12-2020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577589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€ 30.000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55819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€ 30.000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89AC89F6-1ADC-439E-AC0C-7E8DC3976465}"/>
              </a:ext>
            </a:extLst>
          </p:cNvPr>
          <p:cNvSpPr txBox="1"/>
          <p:nvPr/>
        </p:nvSpPr>
        <p:spPr>
          <a:xfrm>
            <a:off x="6026274" y="1095198"/>
            <a:ext cx="287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Eigen Vermogen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1946FBA-9D2C-44BC-8C65-A7FC864298F3}"/>
              </a:ext>
            </a:extLst>
          </p:cNvPr>
          <p:cNvSpPr txBox="1"/>
          <p:nvPr/>
        </p:nvSpPr>
        <p:spPr>
          <a:xfrm>
            <a:off x="6048375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196D561-3ABD-44A0-A0E2-D0AA59FBBF31}"/>
              </a:ext>
            </a:extLst>
          </p:cNvPr>
          <p:cNvSpPr txBox="1"/>
          <p:nvPr/>
        </p:nvSpPr>
        <p:spPr>
          <a:xfrm>
            <a:off x="6026273" y="1372768"/>
            <a:ext cx="1994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Eigen Vermogen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2F2A993-DE1F-42DE-8A30-E336CFEF3ED6}"/>
              </a:ext>
            </a:extLst>
          </p:cNvPr>
          <p:cNvSpPr txBox="1"/>
          <p:nvPr/>
        </p:nvSpPr>
        <p:spPr>
          <a:xfrm>
            <a:off x="10424469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€ 30.000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A6F9AC7-9BF7-485B-AAD1-3C03DA5AB20F}"/>
              </a:ext>
            </a:extLst>
          </p:cNvPr>
          <p:cNvSpPr txBox="1"/>
          <p:nvPr/>
        </p:nvSpPr>
        <p:spPr>
          <a:xfrm>
            <a:off x="1049401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€ 30.000</a:t>
            </a:r>
          </a:p>
        </p:txBody>
      </p:sp>
    </p:spTree>
    <p:extLst>
      <p:ext uri="{BB962C8B-B14F-4D97-AF65-F5344CB8AC3E}">
        <p14:creationId xmlns:p14="http://schemas.microsoft.com/office/powerpoint/2010/main" val="2437188628"/>
      </p:ext>
    </p:extLst>
  </p:cSld>
  <p:clrMapOvr>
    <a:masterClrMapping/>
  </p:clrMapOvr>
</p:sld>
</file>

<file path=ppt/theme/theme1.xml><?xml version="1.0" encoding="utf-8"?>
<a:theme xmlns:a="http://schemas.openxmlformats.org/drawingml/2006/main" name="1_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{F4D7308D-7E38-4313-9EA7-938BE58B6535}tf16401371</Template>
  <TotalTime>912</TotalTime>
  <Words>969</Words>
  <Application>Microsoft Office PowerPoint</Application>
  <PresentationFormat>Breedbeeld</PresentationFormat>
  <Paragraphs>252</Paragraphs>
  <Slides>19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3" baseType="lpstr">
      <vt:lpstr>Calibri Light</vt:lpstr>
      <vt:lpstr>Rockwell</vt:lpstr>
      <vt:lpstr>Wingdings</vt:lpstr>
      <vt:lpstr>1_Atlas</vt:lpstr>
      <vt:lpstr>Hoofdstuk 5</vt:lpstr>
      <vt:lpstr>Leerdoelen</vt:lpstr>
      <vt:lpstr>Hoe gaan we aan het werk?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Uitrekenen met welke bedragen de posten veranderen</vt:lpstr>
      <vt:lpstr>PowerPoint-presentatie</vt:lpstr>
      <vt:lpstr>Afsluiting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5</dc:title>
  <dc:creator>B. van Orsouw</dc:creator>
  <cp:lastModifiedBy>B. van Orsouw</cp:lastModifiedBy>
  <cp:revision>21</cp:revision>
  <dcterms:created xsi:type="dcterms:W3CDTF">2020-12-07T10:34:22Z</dcterms:created>
  <dcterms:modified xsi:type="dcterms:W3CDTF">2020-12-13T19:54:53Z</dcterms:modified>
</cp:coreProperties>
</file>